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9" r:id="rId1"/>
  </p:sldMasterIdLst>
  <p:sldIdLst>
    <p:sldId id="300" r:id="rId2"/>
    <p:sldId id="284" r:id="rId3"/>
    <p:sldId id="287" r:id="rId4"/>
    <p:sldId id="288" r:id="rId5"/>
    <p:sldId id="289" r:id="rId6"/>
    <p:sldId id="290" r:id="rId7"/>
    <p:sldId id="298" r:id="rId8"/>
    <p:sldId id="299" r:id="rId9"/>
    <p:sldId id="291" r:id="rId10"/>
    <p:sldId id="292" r:id="rId11"/>
    <p:sldId id="309" r:id="rId12"/>
    <p:sldId id="310" r:id="rId13"/>
    <p:sldId id="256" r:id="rId14"/>
    <p:sldId id="257" r:id="rId15"/>
    <p:sldId id="295" r:id="rId16"/>
    <p:sldId id="296" r:id="rId17"/>
    <p:sldId id="313" r:id="rId18"/>
    <p:sldId id="314" r:id="rId19"/>
    <p:sldId id="260" r:id="rId20"/>
    <p:sldId id="315" r:id="rId21"/>
    <p:sldId id="316" r:id="rId22"/>
    <p:sldId id="317" r:id="rId23"/>
    <p:sldId id="336" r:id="rId24"/>
    <p:sldId id="318" r:id="rId25"/>
    <p:sldId id="297" r:id="rId26"/>
    <p:sldId id="308" r:id="rId27"/>
    <p:sldId id="335" r:id="rId28"/>
    <p:sldId id="334" r:id="rId29"/>
    <p:sldId id="333" r:id="rId30"/>
    <p:sldId id="319" r:id="rId31"/>
    <p:sldId id="323" r:id="rId32"/>
    <p:sldId id="271" r:id="rId33"/>
    <p:sldId id="274" r:id="rId34"/>
    <p:sldId id="320" r:id="rId35"/>
    <p:sldId id="321" r:id="rId36"/>
    <p:sldId id="324" r:id="rId37"/>
    <p:sldId id="337" r:id="rId38"/>
    <p:sldId id="275" r:id="rId39"/>
    <p:sldId id="325" r:id="rId40"/>
    <p:sldId id="276" r:id="rId41"/>
    <p:sldId id="328" r:id="rId42"/>
    <p:sldId id="327" r:id="rId43"/>
    <p:sldId id="326" r:id="rId44"/>
    <p:sldId id="322" r:id="rId45"/>
    <p:sldId id="329" r:id="rId46"/>
    <p:sldId id="330" r:id="rId47"/>
    <p:sldId id="339" r:id="rId48"/>
    <p:sldId id="307" r:id="rId49"/>
    <p:sldId id="331" r:id="rId50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ndalus" pitchFamily="2" charset="-78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ndalus" pitchFamily="2" charset="-78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ndalus" pitchFamily="2" charset="-78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ndalus" pitchFamily="2" charset="-78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ndalus" pitchFamily="2" charset="-7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ndalus" pitchFamily="2" charset="-7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ndalus" pitchFamily="2" charset="-7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ndalus" pitchFamily="2" charset="-7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ndalus" pitchFamily="2" charset="-7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97" d="100"/>
          <a:sy n="97" d="100"/>
        </p:scale>
        <p:origin x="-1042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123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5124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5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12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5127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8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29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34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136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80A7DF5-8953-4836-A463-5193BDA60F59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479F1-7F89-4153-80DB-ED4B5AE94C20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FF607-4DC1-4EF3-BFBB-3452C4982DB2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A364676-25B6-4FDF-BF4A-4C4E79819135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E5430E-A801-4513-9538-98B50B5FC7DB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3AD2A-0182-4F83-B193-F296229EBF5F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953BC9-A242-4848-902D-E1739EB118B7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6310C-25AE-4F0D-A7AB-8A5C472CF0F3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3E101-87B9-48B9-8E48-43FAEB1CC8FD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7DE217-93CF-4E7F-BC0F-09D8B95B60D0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998DF3-CE7A-4DA8-A201-D539D28CC4A3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5AC3A-C8EF-44D6-8A77-CCF78ED9562D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/>
            <a:endParaRPr kumimoji="1" lang="en-US" sz="2400">
              <a:cs typeface="Arial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/>
            <a:endParaRPr kumimoji="1" lang="en-US" sz="2400">
              <a:cs typeface="Arial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/>
            <a:endParaRPr kumimoji="1" lang="en-US" sz="2400">
              <a:cs typeface="Arial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/>
            <a:endParaRPr kumimoji="1" lang="en-US" sz="2400">
              <a:cs typeface="Arial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/>
            <a:endParaRPr kumimoji="1" lang="en-US" sz="2400">
              <a:cs typeface="Arial" charset="0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/>
            <a:endParaRPr kumimoji="1" lang="en-US" sz="2400">
              <a:cs typeface="Arial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/>
            <a:endParaRPr kumimoji="1" lang="en-US" sz="2400">
              <a:cs typeface="Arial" charset="0"/>
            </a:endParaRP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400"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>
              <a:defRPr sz="1400"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400">
                <a:cs typeface="+mn-cs"/>
              </a:defRPr>
            </a:lvl1pPr>
          </a:lstStyle>
          <a:p>
            <a:fld id="{BED9ACBF-5914-42DC-980E-7FAE960AE4DC}" type="slidenum">
              <a:rPr lang="ar-SA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2" name="Rectangle 6"/>
          <p:cNvSpPr>
            <a:spLocks noGrp="1" noChangeArrowheads="1"/>
          </p:cNvSpPr>
          <p:nvPr>
            <p:ph type="title"/>
          </p:nvPr>
        </p:nvSpPr>
        <p:spPr>
          <a:xfrm>
            <a:off x="914400" y="2895600"/>
            <a:ext cx="7793038" cy="1462088"/>
          </a:xfrm>
        </p:spPr>
        <p:txBody>
          <a:bodyPr/>
          <a:lstStyle/>
          <a:p>
            <a:r>
              <a:rPr lang="fa-IR" sz="9600">
                <a:cs typeface="Andalus" pitchFamily="2" charset="-78"/>
              </a:rPr>
              <a:t>فرهنگسراي بهشت</a:t>
            </a:r>
            <a:endParaRPr lang="en-US" sz="9600">
              <a:cs typeface="Andalus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77724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در شرق و غرب اين محور محله هاي مشهور و قديمي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 شهر مشهد (بالا خيابان و پايين خيابان ) شكل مي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 گيرد. خانه هاي اين محلات بيشتر از خاك و خشت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 خام و چوب بوده و اكثر خانه ها از سطح كوچه گودتر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 ساخته مي شده اند. كوچه هاي مشهد قديم تنگ و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 باريك بوده با اين حال اين دهليزهاي عميق به خانه 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هاي با حياط وسيع و سطوح سنگ فرش يا آجر فرش 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متصل مي شد.</a:t>
            </a:r>
            <a:endParaRPr lang="en-US" sz="2600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685800"/>
            <a:ext cx="5334000" cy="6096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fa-IR" sz="2400">
                <a:cs typeface="B Homa" pitchFamily="2" charset="-78"/>
              </a:rPr>
              <a:t>هسته مرکزی شهر و کشیدگی دو محور اصلی</a:t>
            </a:r>
            <a:endParaRPr lang="en-US" sz="2400">
              <a:cs typeface="B Homa" pitchFamily="2" charset="-78"/>
            </a:endParaRPr>
          </a:p>
        </p:txBody>
      </p:sp>
      <p:pic>
        <p:nvPicPr>
          <p:cNvPr id="86021" name="Picture 5" descr="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371600"/>
            <a:ext cx="6032500" cy="5194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762000"/>
            <a:ext cx="6781800" cy="5581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2209800"/>
            <a:ext cx="8174038" cy="1462088"/>
          </a:xfrm>
        </p:spPr>
        <p:txBody>
          <a:bodyPr/>
          <a:lstStyle/>
          <a:p>
            <a:pPr algn="ctr"/>
            <a:r>
              <a:rPr lang="fa-IR" sz="5400" b="1">
                <a:solidFill>
                  <a:schemeClr val="tx1"/>
                </a:solidFill>
                <a:cs typeface="Andalus" pitchFamily="2" charset="-78"/>
              </a:rPr>
              <a:t>مطالعات تاريخي فرهنگسراي بهشت</a:t>
            </a:r>
            <a:endParaRPr lang="en-US" sz="5400" b="1">
              <a:solidFill>
                <a:schemeClr val="tx1"/>
              </a:solidFill>
              <a:cs typeface="Andalus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b="1">
                <a:solidFill>
                  <a:schemeClr val="tx1"/>
                </a:solidFill>
                <a:cs typeface="Andalus" pitchFamily="2" charset="-78"/>
              </a:rPr>
              <a:t>تاريخچه و وجه تسميه </a:t>
            </a:r>
            <a:endParaRPr lang="en-US" b="1">
              <a:solidFill>
                <a:schemeClr val="tx1"/>
              </a:solidFill>
              <a:cs typeface="Andalus" pitchFamily="2" charset="-78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sz="2800">
                <a:cs typeface="Tahoma" pitchFamily="34" charset="0"/>
              </a:rPr>
              <a:t>به دليل عدم وجود كتيبه در بنا كه بتواند مبين وجود قدمت اثر باشد نمي توان  تاريخ آن را دقيقا“ مشخص نمود. اما بر اساس مستندات شفاهي و همچنين عناصر و جزئيات وويژگي هاي به كار رفته در بنا و مطالعه در كتب تاريخي و عكس هاي قديمي شهر مشهد مي توان قدمت بنا را به </a:t>
            </a:r>
            <a:r>
              <a:rPr lang="fa-IR" sz="2800" b="1">
                <a:cs typeface="Tahoma" pitchFamily="34" charset="0"/>
              </a:rPr>
              <a:t>85</a:t>
            </a:r>
            <a:r>
              <a:rPr lang="fa-IR" sz="2800">
                <a:cs typeface="Tahoma" pitchFamily="34" charset="0"/>
              </a:rPr>
              <a:t> سال قبل يعني اواخر قاجار و اوايل پهلوي نسبت داد و به دليل كاربري جديد اين بنا به فرهنگسراي بهشت معروف شده است .</a:t>
            </a:r>
            <a:endParaRPr lang="en-US" sz="2800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4" name="Rectangle 6"/>
          <p:cNvSpPr>
            <a:spLocks noGrp="1" noChangeArrowheads="1"/>
          </p:cNvSpPr>
          <p:nvPr>
            <p:ph type="title"/>
          </p:nvPr>
        </p:nvSpPr>
        <p:spPr>
          <a:xfrm>
            <a:off x="533400" y="5395913"/>
            <a:ext cx="7793038" cy="1462087"/>
          </a:xfrm>
        </p:spPr>
        <p:txBody>
          <a:bodyPr/>
          <a:lstStyle/>
          <a:p>
            <a:r>
              <a:rPr lang="fa-IR" sz="3200">
                <a:solidFill>
                  <a:schemeClr val="tx1"/>
                </a:solidFill>
                <a:cs typeface="Andalus" pitchFamily="2" charset="-78"/>
              </a:rPr>
              <a:t>عكس هوايي مشهد و موقعيت فرهنگسراي بهشت 1335</a:t>
            </a:r>
            <a:br>
              <a:rPr lang="fa-IR" sz="3200">
                <a:solidFill>
                  <a:schemeClr val="tx1"/>
                </a:solidFill>
                <a:cs typeface="Andalus" pitchFamily="2" charset="-78"/>
              </a:rPr>
            </a:br>
            <a:endParaRPr lang="en-US" sz="3200">
              <a:solidFill>
                <a:schemeClr val="tx1"/>
              </a:solidFill>
              <a:cs typeface="Andalus" pitchFamily="2" charset="-78"/>
            </a:endParaRPr>
          </a:p>
        </p:txBody>
      </p:sp>
      <p:pic>
        <p:nvPicPr>
          <p:cNvPr id="63495" name="Picture 7" descr="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04800"/>
            <a:ext cx="5999163" cy="5349875"/>
          </a:xfrm>
          <a:prstGeom prst="rect">
            <a:avLst/>
          </a:prstGeom>
          <a:noFill/>
        </p:spPr>
      </p:pic>
      <p:sp>
        <p:nvSpPr>
          <p:cNvPr id="63505" name="AutoShape 17"/>
          <p:cNvSpPr>
            <a:spLocks noChangeArrowheads="1"/>
          </p:cNvSpPr>
          <p:nvPr/>
        </p:nvSpPr>
        <p:spPr bwMode="auto">
          <a:xfrm>
            <a:off x="4648200" y="3124200"/>
            <a:ext cx="228600" cy="1752600"/>
          </a:xfrm>
          <a:prstGeom prst="upArrow">
            <a:avLst>
              <a:gd name="adj1" fmla="val 50000"/>
              <a:gd name="adj2" fmla="val 191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>
                <a:solidFill>
                  <a:schemeClr val="tx1"/>
                </a:solidFill>
                <a:cs typeface="Andalus" pitchFamily="2" charset="-78"/>
              </a:rPr>
              <a:t>فرهنگسراي بهشت </a:t>
            </a:r>
            <a:endParaRPr lang="en-US">
              <a:solidFill>
                <a:schemeClr val="tx1"/>
              </a:solidFill>
              <a:cs typeface="Andalus" pitchFamily="2" charset="-78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743200"/>
            <a:ext cx="77724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fa-IR">
                <a:cs typeface="Tahoma" pitchFamily="34" charset="0"/>
              </a:rPr>
              <a:t>از سمت جنوب به خيابان جنت و از سمت </a:t>
            </a:r>
          </a:p>
          <a:p>
            <a:pPr>
              <a:buFont typeface="Wingdings" pitchFamily="2" charset="2"/>
              <a:buNone/>
            </a:pPr>
            <a:r>
              <a:rPr lang="fa-IR">
                <a:cs typeface="Tahoma" pitchFamily="34" charset="0"/>
              </a:rPr>
              <a:t>شمال به خيابان مدرس دسترسي دارد.</a:t>
            </a:r>
          </a:p>
          <a:p>
            <a:pPr>
              <a:buFont typeface="Wingdings" pitchFamily="2" charset="2"/>
              <a:buNone/>
            </a:pPr>
            <a:r>
              <a:rPr lang="fa-IR">
                <a:cs typeface="Tahoma" pitchFamily="34" charset="0"/>
              </a:rPr>
              <a:t>مساحت تقريبي 2000 متر مربع و زير بناي</a:t>
            </a:r>
          </a:p>
          <a:p>
            <a:pPr>
              <a:buFont typeface="Wingdings" pitchFamily="2" charset="2"/>
              <a:buNone/>
            </a:pPr>
            <a:r>
              <a:rPr lang="fa-IR">
                <a:cs typeface="Tahoma" pitchFamily="34" charset="0"/>
              </a:rPr>
              <a:t>700 متر مربع مي باشد.</a:t>
            </a:r>
            <a:endParaRPr lang="en-US">
              <a:cs typeface="Tahoma" pitchFamily="34" charset="0"/>
            </a:endParaRPr>
          </a:p>
          <a:p>
            <a:pPr>
              <a:buFont typeface="Wingdings" pitchFamily="2" charset="2"/>
              <a:buNone/>
            </a:pPr>
            <a:endParaRPr lang="en-US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5400" y="609600"/>
            <a:ext cx="3240088" cy="954088"/>
          </a:xfrm>
        </p:spPr>
        <p:txBody>
          <a:bodyPr/>
          <a:lstStyle/>
          <a:p>
            <a:r>
              <a:rPr lang="fa-IR">
                <a:cs typeface="B Homa" pitchFamily="2" charset="-78"/>
              </a:rPr>
              <a:t>نمای شمالی بنا</a:t>
            </a:r>
            <a:endParaRPr lang="en-US">
              <a:cs typeface="B Homa" pitchFamily="2" charset="-78"/>
            </a:endParaRPr>
          </a:p>
        </p:txBody>
      </p:sp>
      <p:pic>
        <p:nvPicPr>
          <p:cNvPr id="90116" name="Picture 4" descr="نمای شمال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29200" cy="3771900"/>
          </a:xfrm>
          <a:prstGeom prst="rect">
            <a:avLst/>
          </a:prstGeom>
          <a:noFill/>
        </p:spPr>
      </p:pic>
      <p:pic>
        <p:nvPicPr>
          <p:cNvPr id="90117" name="Picture 5" descr="نمای جنوب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143250"/>
            <a:ext cx="4953000" cy="3714750"/>
          </a:xfrm>
          <a:prstGeom prst="rect">
            <a:avLst/>
          </a:prstGeom>
          <a:noFill/>
        </p:spPr>
      </p:pic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914400" y="5715000"/>
            <a:ext cx="32400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fa-IR" sz="3200">
                <a:cs typeface="B Homa" pitchFamily="2" charset="-78"/>
              </a:rPr>
              <a:t>نمای جنوبی بنا</a:t>
            </a:r>
            <a:endParaRPr lang="en-US" sz="32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Image2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2463" y="0"/>
            <a:ext cx="4681537" cy="4953000"/>
          </a:xfrm>
          <a:prstGeom prst="rect">
            <a:avLst/>
          </a:prstGeom>
          <a:noFill/>
        </p:spPr>
      </p:pic>
      <p:pic>
        <p:nvPicPr>
          <p:cNvPr id="91141" name="Picture 5" descr="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55838"/>
            <a:ext cx="4953000" cy="4602162"/>
          </a:xfrm>
          <a:prstGeom prst="rect">
            <a:avLst/>
          </a:prstGeom>
          <a:noFill/>
        </p:spPr>
      </p:pic>
      <p:sp>
        <p:nvSpPr>
          <p:cNvPr id="9114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219200" y="381000"/>
            <a:ext cx="3240088" cy="954088"/>
          </a:xfrm>
          <a:noFill/>
          <a:ln/>
        </p:spPr>
        <p:txBody>
          <a:bodyPr/>
          <a:lstStyle/>
          <a:p>
            <a:r>
              <a:rPr lang="fa-IR">
                <a:cs typeface="B Homa" pitchFamily="2" charset="-78"/>
              </a:rPr>
              <a:t>نمای غربی بنا</a:t>
            </a:r>
            <a:endParaRPr lang="en-US">
              <a:cs typeface="B Homa" pitchFamily="2" charset="-78"/>
            </a:endParaRPr>
          </a:p>
        </p:txBody>
      </p:sp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4800600" y="5638800"/>
            <a:ext cx="27828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fa-IR" sz="3200">
                <a:cs typeface="B Homa" pitchFamily="2" charset="-78"/>
              </a:rPr>
              <a:t>نمای شرقی بنا</a:t>
            </a:r>
            <a:endParaRPr lang="en-US" sz="32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b="1">
                <a:solidFill>
                  <a:schemeClr val="tx1"/>
                </a:solidFill>
                <a:cs typeface="Andalus" pitchFamily="2" charset="-78"/>
              </a:rPr>
              <a:t>مطالعه و شناخت كالبدي بنا </a:t>
            </a:r>
            <a:endParaRPr lang="en-US" b="1">
              <a:solidFill>
                <a:schemeClr val="tx1"/>
              </a:solidFill>
              <a:cs typeface="Andalus" pitchFamily="2" charset="-78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fa-IR" sz="3600">
                <a:cs typeface="Tahoma" pitchFamily="34" charset="0"/>
              </a:rPr>
              <a:t>ويژگي اثر :</a:t>
            </a:r>
          </a:p>
          <a:p>
            <a:pPr marL="609600" indent="-609600"/>
            <a:endParaRPr lang="fa-IR" sz="3600">
              <a:cs typeface="Tahoma" pitchFamily="34" charset="0"/>
            </a:endParaRPr>
          </a:p>
          <a:p>
            <a:pPr marL="609600" indent="-609600">
              <a:buFont typeface="Wingdings" pitchFamily="2" charset="2"/>
              <a:buNone/>
            </a:pPr>
            <a:r>
              <a:rPr lang="fa-IR">
                <a:cs typeface="Tahoma" pitchFamily="34" charset="0"/>
              </a:rPr>
              <a:t>    بناي فوق به لحاظ صلابت و استحكام مبين ويژگيها و الگوهاي معماري و تزئيني عهد قاجار مي باشد كه مي توان آنرا از دو ديدگاه مورد بررسي قرار داد .</a:t>
            </a:r>
            <a:endParaRPr lang="en-US"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>
                <a:solidFill>
                  <a:schemeClr val="tx1"/>
                </a:solidFill>
                <a:cs typeface="Andalus" pitchFamily="2" charset="-78"/>
              </a:rPr>
              <a:t>معرفي جغرافياي سياسي شهر مشهد</a:t>
            </a:r>
            <a:endParaRPr lang="en-US">
              <a:solidFill>
                <a:schemeClr val="tx1"/>
              </a:solidFill>
              <a:cs typeface="Andalus" pitchFamily="2" charset="-78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استان پهناور خراسان با مساحت 238 هزار كيلومتر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مربع – 14.6 در صد خاك كشور – به سه استان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خراسان شمالي و خراسان جنوبي و خراسان رضوي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تقسيم گرديد .  شهر مشهد – مركز استان خراسان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 رضوي در 36 درجه و 17 دقيقه عرض شمالي و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59 درجه و 36 دقيقه طول شرقي نسبت به مبدا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گرينويچ واقع شده است 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ارتفاع اين شهر از سطح آبهاي آزاد حدود 985 متر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است.</a:t>
            </a:r>
            <a:endParaRPr lang="en-US" sz="2600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71800" y="4648200"/>
            <a:ext cx="3124200" cy="877888"/>
          </a:xfrm>
        </p:spPr>
        <p:txBody>
          <a:bodyPr/>
          <a:lstStyle/>
          <a:p>
            <a:r>
              <a:rPr lang="fa-IR">
                <a:cs typeface="B Homa" pitchFamily="2" charset="-78"/>
              </a:rPr>
              <a:t>ایوان ضلع شمالی</a:t>
            </a:r>
            <a:endParaRPr lang="en-US">
              <a:cs typeface="B Homa" pitchFamily="2" charset="-78"/>
            </a:endParaRPr>
          </a:p>
        </p:txBody>
      </p:sp>
      <p:pic>
        <p:nvPicPr>
          <p:cNvPr id="92164" name="Picture 4" descr="Copy of نمای شمالی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0"/>
            <a:ext cx="3962400" cy="3140075"/>
          </a:xfrm>
          <a:prstGeom prst="rect">
            <a:avLst/>
          </a:prstGeom>
          <a:noFill/>
        </p:spPr>
      </p:pic>
      <p:pic>
        <p:nvPicPr>
          <p:cNvPr id="92165" name="Picture 5" descr="Image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67000"/>
            <a:ext cx="3143250" cy="4191000"/>
          </a:xfrm>
          <a:prstGeom prst="rect">
            <a:avLst/>
          </a:prstGeom>
          <a:noFill/>
        </p:spPr>
      </p:pic>
      <p:pic>
        <p:nvPicPr>
          <p:cNvPr id="92166" name="Picture 6" descr="Image1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7900" y="2743200"/>
            <a:ext cx="3086100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381000"/>
            <a:ext cx="4648200" cy="685800"/>
          </a:xfrm>
        </p:spPr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fa-IR">
                <a:cs typeface="B Homa" pitchFamily="2" charset="-78"/>
              </a:rPr>
              <a:t>تزئینات سنتوری بالای پنجره ها</a:t>
            </a:r>
            <a:endParaRPr lang="en-US">
              <a:cs typeface="B Homa" pitchFamily="2" charset="-78"/>
            </a:endParaRPr>
          </a:p>
        </p:txBody>
      </p:sp>
      <p:pic>
        <p:nvPicPr>
          <p:cNvPr id="93188" name="Picture 4" descr="Image0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990600"/>
            <a:ext cx="4724400" cy="5867400"/>
          </a:xfrm>
          <a:prstGeom prst="rect">
            <a:avLst/>
          </a:prstGeom>
          <a:noFill/>
        </p:spPr>
      </p:pic>
      <p:pic>
        <p:nvPicPr>
          <p:cNvPr id="93189" name="Picture 5" descr="Image0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4419600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Image1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00500" cy="4800600"/>
          </a:xfrm>
          <a:prstGeom prst="rect">
            <a:avLst/>
          </a:prstGeom>
          <a:noFill/>
        </p:spPr>
      </p:pic>
      <p:pic>
        <p:nvPicPr>
          <p:cNvPr id="94213" name="Picture 5" descr="Image2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628900"/>
            <a:ext cx="5638800" cy="4229100"/>
          </a:xfrm>
          <a:prstGeom prst="rect">
            <a:avLst/>
          </a:prstGeom>
          <a:noFill/>
        </p:spPr>
      </p:pic>
      <p:sp>
        <p:nvSpPr>
          <p:cNvPr id="9421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5105400"/>
            <a:ext cx="2362200" cy="685800"/>
          </a:xfrm>
          <a:noFill/>
          <a:ln/>
        </p:spPr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fa-IR">
                <a:cs typeface="B Homa" pitchFamily="2" charset="-78"/>
              </a:rPr>
              <a:t>آجرکاری ایوان</a:t>
            </a:r>
            <a:endParaRPr lang="en-US">
              <a:cs typeface="B Homa" pitchFamily="2" charset="-78"/>
            </a:endParaRPr>
          </a:p>
        </p:txBody>
      </p:sp>
      <p:sp>
        <p:nvSpPr>
          <p:cNvPr id="94215" name="Rectangle 7"/>
          <p:cNvSpPr>
            <a:spLocks noChangeArrowheads="1"/>
          </p:cNvSpPr>
          <p:nvPr/>
        </p:nvSpPr>
        <p:spPr bwMode="auto">
          <a:xfrm>
            <a:off x="4343400" y="1219200"/>
            <a:ext cx="464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fa-IR" sz="3200">
                <a:cs typeface="B Homa" pitchFamily="2" charset="-78"/>
              </a:rPr>
              <a:t>تزئینات سنتوری سردر ورودی</a:t>
            </a:r>
            <a:endParaRPr lang="en-US" sz="32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 descr="Image2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304800"/>
            <a:ext cx="5054600" cy="3790950"/>
          </a:xfrm>
          <a:prstGeom prst="rect">
            <a:avLst/>
          </a:prstGeom>
          <a:noFill/>
        </p:spPr>
      </p:pic>
      <p:pic>
        <p:nvPicPr>
          <p:cNvPr id="114693" name="Picture 5" descr="Image2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52600"/>
            <a:ext cx="3676650" cy="4902200"/>
          </a:xfrm>
          <a:prstGeom prst="rect">
            <a:avLst/>
          </a:prstGeom>
          <a:noFill/>
        </p:spPr>
      </p:pic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4953000" y="4876800"/>
            <a:ext cx="274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fa-IR" sz="3200">
                <a:cs typeface="B Homa" pitchFamily="2" charset="-78"/>
              </a:rPr>
              <a:t>تزئینات دیگر بنا</a:t>
            </a:r>
            <a:endParaRPr lang="en-US" sz="32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6" name="Picture 4" descr="Image0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4624388" cy="5708650"/>
          </a:xfrm>
          <a:prstGeom prst="rect">
            <a:avLst/>
          </a:prstGeom>
          <a:noFill/>
        </p:spPr>
      </p:pic>
      <p:pic>
        <p:nvPicPr>
          <p:cNvPr id="95237" name="Picture 5" descr="Image1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9200"/>
            <a:ext cx="4572000" cy="5638800"/>
          </a:xfrm>
          <a:prstGeom prst="rect">
            <a:avLst/>
          </a:prstGeom>
          <a:noFill/>
        </p:spPr>
      </p:pic>
      <p:sp>
        <p:nvSpPr>
          <p:cNvPr id="95238" name="Rectangle 6"/>
          <p:cNvSpPr>
            <a:spLocks noChangeArrowheads="1"/>
          </p:cNvSpPr>
          <p:nvPr/>
        </p:nvSpPr>
        <p:spPr bwMode="auto">
          <a:xfrm>
            <a:off x="2971800" y="6096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fa-IR" sz="2800">
                <a:cs typeface="B Homa" pitchFamily="2" charset="-78"/>
              </a:rPr>
              <a:t>کاشی کاری آبنما(الحاقی)</a:t>
            </a:r>
            <a:endParaRPr lang="en-US" sz="28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>
                <a:solidFill>
                  <a:schemeClr val="tx1"/>
                </a:solidFill>
                <a:cs typeface="Andalus" pitchFamily="2" charset="-78"/>
              </a:rPr>
              <a:t>پلان</a:t>
            </a:r>
            <a:endParaRPr lang="en-US">
              <a:solidFill>
                <a:schemeClr val="tx1"/>
              </a:solidFill>
              <a:cs typeface="Andalus" pitchFamily="2" charset="-78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4" name="Picture 4" descr="Copy of p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8686800" cy="6040438"/>
          </a:xfrm>
          <a:prstGeom prst="rect">
            <a:avLst/>
          </a:prstGeom>
          <a:noFill/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4419600" y="29718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نگهبانی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4876800" y="41148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لابی ورودی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381000" y="35814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خدماتی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914400" y="18288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انبار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5867400" y="29718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خدماتی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2667000" y="3276600"/>
            <a:ext cx="152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سالن نمایشگاه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7391400" y="3124200"/>
            <a:ext cx="152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سالن نمایشگاه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2209800" y="1447800"/>
            <a:ext cx="152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سالن نمایشگاه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4419600" y="1524000"/>
            <a:ext cx="152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سالن نمایشگاه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66574" name="Text Box 14"/>
          <p:cNvSpPr txBox="1">
            <a:spLocks noChangeArrowheads="1"/>
          </p:cNvSpPr>
          <p:nvPr/>
        </p:nvSpPr>
        <p:spPr bwMode="auto">
          <a:xfrm>
            <a:off x="6781800" y="1524000"/>
            <a:ext cx="152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سالن نمایشگاه</a:t>
            </a:r>
            <a:endParaRPr lang="en-US" sz="2400">
              <a:cs typeface="B Hom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p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8701088" cy="5770563"/>
          </a:xfrm>
          <a:prstGeom prst="rect">
            <a:avLst/>
          </a:prstGeom>
          <a:noFill/>
        </p:spPr>
      </p:pic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4876800" y="41148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تراس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381000" y="35814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اداری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762000" y="14478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کلاس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5943600" y="29718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آبدارخانه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2667000" y="35052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اداری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7391400" y="3124200"/>
            <a:ext cx="152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دفتر مدیریت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2209800" y="14478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کلاس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4419600" y="1524000"/>
            <a:ext cx="152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فضای تقسیم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6781800" y="15240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اتاق جلسات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85007" name="Text Box 15"/>
          <p:cNvSpPr txBox="1">
            <a:spLocks noChangeArrowheads="1"/>
          </p:cNvSpPr>
          <p:nvPr/>
        </p:nvSpPr>
        <p:spPr bwMode="auto">
          <a:xfrm>
            <a:off x="3886200" y="31242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اداری</a:t>
            </a:r>
            <a:endParaRPr lang="en-US" sz="24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 descr="Image0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29200" cy="4197350"/>
          </a:xfrm>
          <a:prstGeom prst="rect">
            <a:avLst/>
          </a:prstGeom>
          <a:noFill/>
        </p:spPr>
      </p:pic>
      <p:pic>
        <p:nvPicPr>
          <p:cNvPr id="113669" name="Picture 5" descr="Image0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1575" y="1752600"/>
            <a:ext cx="4162425" cy="5105400"/>
          </a:xfrm>
          <a:prstGeom prst="rect">
            <a:avLst/>
          </a:prstGeom>
          <a:noFill/>
        </p:spPr>
      </p:pic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6019800" y="12954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کلاس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113671" name="Text Box 7"/>
          <p:cNvSpPr txBox="1">
            <a:spLocks noChangeArrowheads="1"/>
          </p:cNvSpPr>
          <p:nvPr/>
        </p:nvSpPr>
        <p:spPr bwMode="auto">
          <a:xfrm>
            <a:off x="1219200" y="42672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اداری</a:t>
            </a:r>
            <a:endParaRPr lang="en-US" sz="24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Image1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657600"/>
            <a:ext cx="3810000" cy="3200400"/>
          </a:xfrm>
          <a:prstGeom prst="rect">
            <a:avLst/>
          </a:prstGeom>
          <a:noFill/>
        </p:spPr>
      </p:pic>
      <p:pic>
        <p:nvPicPr>
          <p:cNvPr id="112645" name="Picture 5" descr="Image1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0"/>
            <a:ext cx="3352800" cy="4933950"/>
          </a:xfrm>
          <a:prstGeom prst="rect">
            <a:avLst/>
          </a:prstGeom>
          <a:noFill/>
        </p:spPr>
      </p:pic>
      <p:pic>
        <p:nvPicPr>
          <p:cNvPr id="112646" name="Picture 6" descr="Image1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890838" cy="3854450"/>
          </a:xfrm>
          <a:prstGeom prst="rect">
            <a:avLst/>
          </a:prstGeom>
          <a:noFill/>
        </p:spPr>
      </p:pic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6248400" y="51816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اداری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0" y="42672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سالن نمایشگاه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112649" name="Text Box 9"/>
          <p:cNvSpPr txBox="1">
            <a:spLocks noChangeArrowheads="1"/>
          </p:cNvSpPr>
          <p:nvPr/>
        </p:nvSpPr>
        <p:spPr bwMode="auto">
          <a:xfrm>
            <a:off x="3124200" y="28956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آبدارخانه</a:t>
            </a:r>
            <a:endParaRPr lang="en-US" sz="24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 descr="Image1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0"/>
            <a:ext cx="4286250" cy="6858000"/>
          </a:xfrm>
          <a:prstGeom prst="rect">
            <a:avLst/>
          </a:prstGeom>
          <a:noFill/>
        </p:spPr>
      </p:pic>
      <p:pic>
        <p:nvPicPr>
          <p:cNvPr id="111621" name="Picture 5" descr="Image1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67000"/>
            <a:ext cx="4876800" cy="4191000"/>
          </a:xfrm>
          <a:prstGeom prst="rect">
            <a:avLst/>
          </a:prstGeom>
          <a:noFill/>
        </p:spPr>
      </p:pic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1219200" y="21336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دفتر رئیس مرکز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3200400" y="609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اتاق جلسات</a:t>
            </a:r>
            <a:endParaRPr lang="en-US" sz="24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b="1">
                <a:solidFill>
                  <a:schemeClr val="tx1"/>
                </a:solidFill>
                <a:cs typeface="Andalus" pitchFamily="2" charset="-78"/>
              </a:rPr>
              <a:t>معرفي جغرافياي اجتماعي شهر مشهد</a:t>
            </a:r>
            <a:endParaRPr lang="en-US" b="1">
              <a:solidFill>
                <a:schemeClr val="tx1"/>
              </a:solidFill>
              <a:cs typeface="Andalus" pitchFamily="2" charset="-78"/>
            </a:endParaRPr>
          </a:p>
        </p:txBody>
      </p:sp>
      <p:graphicFrame>
        <p:nvGraphicFramePr>
          <p:cNvPr id="49182" name="Group 30"/>
          <p:cNvGraphicFramePr>
            <a:graphicFrameLocks noGrp="1"/>
          </p:cNvGraphicFramePr>
          <p:nvPr>
            <p:ph type="tbl" idx="1"/>
          </p:nvPr>
        </p:nvGraphicFramePr>
        <p:xfrm>
          <a:off x="838200" y="1981200"/>
          <a:ext cx="7772400" cy="4544568"/>
        </p:xfrm>
        <a:graphic>
          <a:graphicData uri="http://schemas.openxmlformats.org/drawingml/2006/table">
            <a:tbl>
              <a:tblPr rtl="1"/>
              <a:tblGrid>
                <a:gridCol w="2590800"/>
                <a:gridCol w="2590800"/>
                <a:gridCol w="2590800"/>
              </a:tblGrid>
              <a:tr h="102870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سال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نرخ رشد شهر مشهد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نرخ رشد جمعيت شهري كشور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1345 - 1355  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4.9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4.9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1355 - 1365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7.85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5.26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1365 - 1375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2.54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4.21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Image0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3200400" cy="4267200"/>
          </a:xfrm>
          <a:prstGeom prst="rect">
            <a:avLst/>
          </a:prstGeom>
          <a:noFill/>
        </p:spPr>
      </p:pic>
      <p:pic>
        <p:nvPicPr>
          <p:cNvPr id="96261" name="Picture 5" descr="Image1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0"/>
            <a:ext cx="3200400" cy="4267200"/>
          </a:xfrm>
          <a:prstGeom prst="rect">
            <a:avLst/>
          </a:prstGeom>
          <a:noFill/>
        </p:spPr>
      </p:pic>
      <p:pic>
        <p:nvPicPr>
          <p:cNvPr id="96263" name="Picture 7" descr="Pele vorod be zele jonob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2819400"/>
            <a:ext cx="3851275" cy="4038600"/>
          </a:xfrm>
          <a:prstGeom prst="rect">
            <a:avLst/>
          </a:prstGeom>
          <a:noFill/>
        </p:spPr>
      </p:pic>
      <p:sp>
        <p:nvSpPr>
          <p:cNvPr id="9626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172200" y="609600"/>
            <a:ext cx="2971800" cy="1066800"/>
          </a:xfrm>
          <a:noFill/>
          <a:ln/>
        </p:spPr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fa-IR" sz="2800">
                <a:cs typeface="B Homa" pitchFamily="2" charset="-78"/>
              </a:rPr>
              <a:t>      جابخاری قدیمی در اتاقهای مختلف</a:t>
            </a:r>
            <a:endParaRPr lang="en-US" sz="2800">
              <a:cs typeface="B Homa" pitchFamily="2" charset="-78"/>
            </a:endParaRPr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609600" y="5334000"/>
            <a:ext cx="464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fa-IR" sz="2800">
                <a:cs typeface="B Homa" pitchFamily="2" charset="-78"/>
              </a:rPr>
              <a:t>پایین بودن بنا از سطح خیابان جنت</a:t>
            </a:r>
            <a:endParaRPr lang="en-US" sz="28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81600" y="762000"/>
            <a:ext cx="3087688" cy="838200"/>
          </a:xfrm>
        </p:spPr>
        <p:txBody>
          <a:bodyPr/>
          <a:lstStyle/>
          <a:p>
            <a:r>
              <a:rPr lang="fa-IR">
                <a:cs typeface="B Homa" pitchFamily="2" charset="-78"/>
              </a:rPr>
              <a:t>سقف طبقه اول</a:t>
            </a:r>
            <a:endParaRPr lang="en-US">
              <a:cs typeface="B Homa" pitchFamily="2" charset="-78"/>
            </a:endParaRPr>
          </a:p>
        </p:txBody>
      </p:sp>
      <p:pic>
        <p:nvPicPr>
          <p:cNvPr id="100356" name="Picture 4" descr="Image0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2313" y="1905000"/>
            <a:ext cx="4611687" cy="4953000"/>
          </a:xfrm>
          <a:prstGeom prst="rect">
            <a:avLst/>
          </a:prstGeom>
          <a:noFill/>
        </p:spPr>
      </p:pic>
      <p:pic>
        <p:nvPicPr>
          <p:cNvPr id="100357" name="Picture 5" descr="Image1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19600" cy="5181600"/>
          </a:xfrm>
          <a:prstGeom prst="rect">
            <a:avLst/>
          </a:prstGeom>
          <a:noFill/>
        </p:spPr>
      </p:pic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381000" y="5638800"/>
            <a:ext cx="33924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fa-IR" sz="3200">
                <a:cs typeface="B Homa" pitchFamily="2" charset="-78"/>
              </a:rPr>
              <a:t>سقف طبقه همکف</a:t>
            </a:r>
            <a:endParaRPr lang="en-US" sz="32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8574088" cy="205740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endParaRPr lang="fa-IR" sz="600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fa-IR" sz="6000" b="1">
                <a:cs typeface="Tahoma" pitchFamily="34" charset="0"/>
              </a:rPr>
              <a:t>آسیب شناسی</a:t>
            </a:r>
            <a:endParaRPr lang="en-US" sz="6000" b="1"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95600"/>
            <a:ext cx="7793037" cy="1462087"/>
          </a:xfrm>
        </p:spPr>
        <p:txBody>
          <a:bodyPr/>
          <a:lstStyle/>
          <a:p>
            <a:pPr algn="r"/>
            <a:r>
              <a:rPr lang="fa-IR" sz="9600" b="1" dirty="0" smtClean="0">
                <a:solidFill>
                  <a:schemeClr val="tx1"/>
                </a:solidFill>
                <a:cs typeface="Andalus" pitchFamily="2" charset="-78"/>
              </a:rPr>
              <a:t>   _رطوبت </a:t>
            </a:r>
            <a:endParaRPr lang="en-US" sz="9600" b="1" dirty="0">
              <a:solidFill>
                <a:schemeClr val="tx1"/>
              </a:solidFill>
              <a:cs typeface="Andalus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Image1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02075" cy="2925763"/>
          </a:xfrm>
          <a:prstGeom prst="rect">
            <a:avLst/>
          </a:prstGeom>
          <a:noFill/>
        </p:spPr>
      </p:pic>
      <p:pic>
        <p:nvPicPr>
          <p:cNvPr id="97286" name="Picture 6" descr="Image2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0"/>
            <a:ext cx="5181600" cy="3783013"/>
          </a:xfrm>
          <a:prstGeom prst="rect">
            <a:avLst/>
          </a:prstGeom>
          <a:noFill/>
        </p:spPr>
      </p:pic>
      <p:pic>
        <p:nvPicPr>
          <p:cNvPr id="97287" name="Picture 7" descr="Image2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2895600"/>
            <a:ext cx="2970213" cy="3962400"/>
          </a:xfrm>
          <a:prstGeom prst="rect">
            <a:avLst/>
          </a:prstGeom>
          <a:noFill/>
        </p:spPr>
      </p:pic>
      <p:pic>
        <p:nvPicPr>
          <p:cNvPr id="97288" name="Picture 8" descr="Image2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81000" y="2895600"/>
            <a:ext cx="2971800" cy="3962400"/>
          </a:xfrm>
          <a:prstGeom prst="rect">
            <a:avLst/>
          </a:prstGeom>
          <a:noFill/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Image1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05000"/>
            <a:ext cx="6242050" cy="4681538"/>
          </a:xfrm>
          <a:prstGeom prst="rect">
            <a:avLst/>
          </a:prstGeom>
          <a:noFill/>
        </p:spPr>
      </p:pic>
      <p:sp>
        <p:nvSpPr>
          <p:cNvPr id="983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667000" y="914400"/>
            <a:ext cx="3733800" cy="533400"/>
          </a:xfrm>
          <a:noFill/>
          <a:ln/>
        </p:spPr>
        <p:txBody>
          <a:bodyPr/>
          <a:lstStyle/>
          <a:p>
            <a:pPr marL="609600" indent="-609600" algn="ctr">
              <a:buFont typeface="Wingdings" pitchFamily="2" charset="2"/>
              <a:buNone/>
            </a:pPr>
            <a:r>
              <a:rPr lang="fa-IR" sz="2400">
                <a:cs typeface="B Homa" pitchFamily="2" charset="-78"/>
              </a:rPr>
              <a:t>رطوبت زدگی در کف(طبقه همکف)</a:t>
            </a:r>
            <a:endParaRPr lang="en-US" sz="24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38800" y="457200"/>
            <a:ext cx="3316288" cy="7254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fa-IR">
                <a:cs typeface="B Homa" pitchFamily="2" charset="-78"/>
              </a:rPr>
              <a:t>رطوبت در پای دیوار</a:t>
            </a:r>
            <a:endParaRPr lang="en-US">
              <a:cs typeface="B Homa" pitchFamily="2" charset="-78"/>
            </a:endParaRPr>
          </a:p>
        </p:txBody>
      </p:sp>
      <p:pic>
        <p:nvPicPr>
          <p:cNvPr id="101380" name="Picture 4" descr="Image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038600"/>
            <a:ext cx="4038600" cy="2819400"/>
          </a:xfrm>
          <a:prstGeom prst="rect">
            <a:avLst/>
          </a:prstGeom>
          <a:noFill/>
        </p:spPr>
      </p:pic>
      <p:pic>
        <p:nvPicPr>
          <p:cNvPr id="101381" name="Picture 5" descr="Image1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81400" cy="4184650"/>
          </a:xfrm>
          <a:prstGeom prst="rect">
            <a:avLst/>
          </a:prstGeom>
          <a:noFill/>
        </p:spPr>
      </p:pic>
      <p:pic>
        <p:nvPicPr>
          <p:cNvPr id="101382" name="Picture 6" descr="Image1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9350" y="3719513"/>
            <a:ext cx="4184650" cy="3138487"/>
          </a:xfrm>
          <a:prstGeom prst="rect">
            <a:avLst/>
          </a:prstGeom>
          <a:noFill/>
        </p:spPr>
      </p:pic>
      <p:pic>
        <p:nvPicPr>
          <p:cNvPr id="101383" name="Picture 7" descr="Image16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1138238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 descr="Image1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0"/>
            <a:ext cx="5105400" cy="3657600"/>
          </a:xfrm>
          <a:prstGeom prst="rect">
            <a:avLst/>
          </a:prstGeom>
          <a:noFill/>
        </p:spPr>
      </p:pic>
      <p:pic>
        <p:nvPicPr>
          <p:cNvPr id="115717" name="Picture 5" descr="Image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657600"/>
            <a:ext cx="5105400" cy="3200400"/>
          </a:xfrm>
          <a:prstGeom prst="rect">
            <a:avLst/>
          </a:prstGeom>
          <a:noFill/>
        </p:spPr>
      </p:pic>
      <p:pic>
        <p:nvPicPr>
          <p:cNvPr id="115718" name="Picture 6" descr="Image1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52600"/>
            <a:ext cx="4038600" cy="5105400"/>
          </a:xfrm>
          <a:prstGeom prst="rect">
            <a:avLst/>
          </a:prstGeom>
          <a:noFill/>
        </p:spPr>
      </p:pic>
      <p:sp>
        <p:nvSpPr>
          <p:cNvPr id="11571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3316288" cy="725488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fa-IR">
                <a:cs typeface="B Homa" pitchFamily="2" charset="-78"/>
              </a:rPr>
              <a:t>رطوبت در آبدارخانه</a:t>
            </a:r>
            <a:endParaRPr lang="en-US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200400"/>
            <a:ext cx="7793037" cy="1462087"/>
          </a:xfrm>
        </p:spPr>
        <p:txBody>
          <a:bodyPr/>
          <a:lstStyle/>
          <a:p>
            <a:pPr algn="r"/>
            <a:r>
              <a:rPr lang="fa-IR" sz="7200" b="1" dirty="0">
                <a:solidFill>
                  <a:schemeClr val="tx1"/>
                </a:solidFill>
                <a:cs typeface="Andalus" pitchFamily="2" charset="-78"/>
              </a:rPr>
              <a:t>   _تابش نور خورشيد </a:t>
            </a:r>
            <a:endParaRPr lang="en-US" sz="7200" b="1" dirty="0">
              <a:solidFill>
                <a:schemeClr val="tx1"/>
              </a:solidFill>
              <a:cs typeface="Andalus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Image2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828800"/>
            <a:ext cx="3668713" cy="4892675"/>
          </a:xfrm>
          <a:prstGeom prst="rect">
            <a:avLst/>
          </a:prstGeom>
          <a:noFill/>
        </p:spPr>
      </p:pic>
      <p:pic>
        <p:nvPicPr>
          <p:cNvPr id="102405" name="Picture 5" descr="Image2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828800"/>
            <a:ext cx="3611563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>
                <a:solidFill>
                  <a:schemeClr val="tx1"/>
                </a:solidFill>
                <a:cs typeface="Andalus" pitchFamily="2" charset="-78"/>
              </a:rPr>
              <a:t>معرفي جغرافياي طبيعي شهر مشهد</a:t>
            </a:r>
            <a:endParaRPr lang="en-US">
              <a:solidFill>
                <a:schemeClr val="tx1"/>
              </a:solidFill>
              <a:cs typeface="Andalus" pitchFamily="2" charset="-78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0574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600" b="1">
                <a:cs typeface="Tahoma" pitchFamily="34" charset="0"/>
              </a:rPr>
              <a:t>ارتفاعات و دره ها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دشت مشهد با دو رشته كوه موازي با جهت شمال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غربي – جنوب شرقي محصور شده است . رشته كوه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هزار مسجد كه ادامه رشته ارتفاعات كپه داغ است در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 شمال اين دشت واقع شده و داراي كوه هايي با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ارتفاع بيش از 2000 متراست .از ديگر ارتفاعات اين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رشته كوه مي توان به كورانداغ و الله اكبر اشاره كرد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.هر چه از شمال غرب به جنوب شرق پيش مي رويم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از ارتفاعات اين رشته كوه ها كاسته مي شود . از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مهمترين ارتفاعات مي توان به : سالوك و شاه عباس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و بينالود اشاره كرد. </a:t>
            </a:r>
            <a:endParaRPr lang="en-US" sz="2600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50963" y="2819400"/>
            <a:ext cx="7793037" cy="1462088"/>
          </a:xfrm>
        </p:spPr>
        <p:txBody>
          <a:bodyPr/>
          <a:lstStyle/>
          <a:p>
            <a:pPr algn="r"/>
            <a:r>
              <a:rPr lang="fa-IR" sz="6600" b="1" dirty="0">
                <a:solidFill>
                  <a:schemeClr val="tx1"/>
                </a:solidFill>
                <a:cs typeface="Andalus" pitchFamily="2" charset="-78"/>
              </a:rPr>
              <a:t>    _مرمت ها ي غير </a:t>
            </a:r>
            <a:r>
              <a:rPr lang="fa-IR" sz="6600" b="1" dirty="0" smtClean="0">
                <a:solidFill>
                  <a:schemeClr val="tx1"/>
                </a:solidFill>
                <a:cs typeface="Andalus" pitchFamily="2" charset="-78"/>
              </a:rPr>
              <a:t>اصولي </a:t>
            </a:r>
            <a:endParaRPr lang="en-US" sz="6600" b="1" dirty="0">
              <a:solidFill>
                <a:schemeClr val="tx1"/>
              </a:solidFill>
              <a:cs typeface="Andalus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5145088" cy="685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fa-IR" sz="2800">
                <a:cs typeface="B Homa" pitchFamily="2" charset="-78"/>
              </a:rPr>
              <a:t>مرمت نامناسب در پای ستون و کف</a:t>
            </a:r>
            <a:endParaRPr lang="en-US" sz="2800">
              <a:cs typeface="B Homa" pitchFamily="2" charset="-78"/>
            </a:endParaRPr>
          </a:p>
        </p:txBody>
      </p:sp>
      <p:pic>
        <p:nvPicPr>
          <p:cNvPr id="105476" name="Picture 4" descr="Image1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9300" y="0"/>
            <a:ext cx="3314700" cy="4419600"/>
          </a:xfrm>
          <a:prstGeom prst="rect">
            <a:avLst/>
          </a:prstGeom>
          <a:noFill/>
        </p:spPr>
      </p:pic>
      <p:pic>
        <p:nvPicPr>
          <p:cNvPr id="105477" name="Picture 5" descr="Image1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67400" y="914400"/>
            <a:ext cx="3003550" cy="12954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800">
                <a:cs typeface="B Homa" pitchFamily="2" charset="-78"/>
              </a:rPr>
              <a:t>    مرمت و بندکشی نامناسب آجرکاری در نما</a:t>
            </a:r>
            <a:endParaRPr lang="en-US" sz="2800">
              <a:cs typeface="B Homa" pitchFamily="2" charset="-78"/>
            </a:endParaRPr>
          </a:p>
        </p:txBody>
      </p:sp>
      <p:pic>
        <p:nvPicPr>
          <p:cNvPr id="104452" name="Picture 4" descr="Image0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24138" cy="3498850"/>
          </a:xfrm>
          <a:prstGeom prst="rect">
            <a:avLst/>
          </a:prstGeom>
          <a:noFill/>
        </p:spPr>
      </p:pic>
      <p:pic>
        <p:nvPicPr>
          <p:cNvPr id="104453" name="Picture 5" descr="Image0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359150"/>
            <a:ext cx="2624138" cy="3498850"/>
          </a:xfrm>
          <a:prstGeom prst="rect">
            <a:avLst/>
          </a:prstGeom>
          <a:noFill/>
        </p:spPr>
      </p:pic>
      <p:pic>
        <p:nvPicPr>
          <p:cNvPr id="104454" name="Picture 6" descr="Image0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0"/>
            <a:ext cx="2624138" cy="3498850"/>
          </a:xfrm>
          <a:prstGeom prst="rect">
            <a:avLst/>
          </a:prstGeom>
          <a:noFill/>
        </p:spPr>
      </p:pic>
      <p:pic>
        <p:nvPicPr>
          <p:cNvPr id="104455" name="Picture 7" descr="Image2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359150"/>
            <a:ext cx="2624138" cy="3498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962400"/>
            <a:ext cx="3925888" cy="8778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fa-IR" sz="2800">
                <a:cs typeface="B Homa" pitchFamily="2" charset="-78"/>
              </a:rPr>
              <a:t>تخریب بر اثر عوامل سازهای</a:t>
            </a:r>
            <a:endParaRPr lang="en-US" sz="2800">
              <a:cs typeface="B Homa" pitchFamily="2" charset="-78"/>
            </a:endParaRPr>
          </a:p>
        </p:txBody>
      </p:sp>
      <p:pic>
        <p:nvPicPr>
          <p:cNvPr id="103428" name="Picture 4" descr="Image0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81000"/>
            <a:ext cx="4681538" cy="6242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3048000"/>
            <a:ext cx="7793037" cy="1462087"/>
          </a:xfrm>
          <a:noFill/>
          <a:ln/>
        </p:spPr>
        <p:txBody>
          <a:bodyPr/>
          <a:lstStyle/>
          <a:p>
            <a:pPr algn="r"/>
            <a:r>
              <a:rPr lang="fa-IR" sz="5400" dirty="0">
                <a:solidFill>
                  <a:schemeClr val="tx1"/>
                </a:solidFill>
              </a:rPr>
              <a:t>   </a:t>
            </a:r>
            <a:r>
              <a:rPr lang="fa-IR" sz="5400" b="1" dirty="0">
                <a:solidFill>
                  <a:schemeClr val="tx1"/>
                </a:solidFill>
                <a:cs typeface="Andalus" pitchFamily="2" charset="-78"/>
              </a:rPr>
              <a:t>_</a:t>
            </a:r>
            <a:r>
              <a:rPr lang="fa-IR" sz="5400" b="1" dirty="0" smtClean="0">
                <a:solidFill>
                  <a:schemeClr val="tx1"/>
                </a:solidFill>
                <a:cs typeface="Andalus" pitchFamily="2" charset="-78"/>
              </a:rPr>
              <a:t>تخریب </a:t>
            </a:r>
            <a:r>
              <a:rPr lang="fa-IR" sz="5400" b="1" dirty="0">
                <a:solidFill>
                  <a:schemeClr val="tx1"/>
                </a:solidFill>
                <a:cs typeface="Andalus" pitchFamily="2" charset="-78"/>
              </a:rPr>
              <a:t>بر اثر عوامل فیزیکی</a:t>
            </a:r>
            <a:r>
              <a:rPr lang="fa-IR" sz="5400" dirty="0">
                <a:solidFill>
                  <a:schemeClr val="tx1"/>
                </a:solidFill>
              </a:rPr>
              <a:t> 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182688" y="2286000"/>
            <a:ext cx="7772400" cy="3846513"/>
          </a:xfrm>
          <a:noFill/>
          <a:ln/>
        </p:spPr>
        <p:txBody>
          <a:bodyPr/>
          <a:lstStyle/>
          <a:p>
            <a:endParaRPr lang="fa-IR" sz="2600" dirty="0"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3" name="Picture 7" descr="Image1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81388" cy="4343400"/>
          </a:xfrm>
          <a:prstGeom prst="rect">
            <a:avLst/>
          </a:prstGeom>
          <a:noFill/>
        </p:spPr>
      </p:pic>
      <p:pic>
        <p:nvPicPr>
          <p:cNvPr id="106504" name="Picture 8" descr="Image1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810000"/>
            <a:ext cx="4572000" cy="3048000"/>
          </a:xfrm>
          <a:prstGeom prst="rect">
            <a:avLst/>
          </a:prstGeom>
          <a:noFill/>
        </p:spPr>
      </p:pic>
      <p:pic>
        <p:nvPicPr>
          <p:cNvPr id="106505" name="Picture 9" descr="Image18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0"/>
            <a:ext cx="5029200" cy="3771900"/>
          </a:xfrm>
          <a:prstGeom prst="rect">
            <a:avLst/>
          </a:prstGeom>
          <a:noFill/>
        </p:spPr>
      </p:pic>
      <p:sp>
        <p:nvSpPr>
          <p:cNvPr id="106506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5791200" y="4724400"/>
            <a:ext cx="3352800" cy="762000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fa-IR" sz="2600">
                <a:cs typeface="B Homa" pitchFamily="2" charset="-78"/>
              </a:rPr>
              <a:t>تخریب بر اثر عوامل فیزیکی</a:t>
            </a:r>
            <a:endParaRPr lang="en-US" sz="26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 descr="Image0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743200" cy="3505200"/>
          </a:xfrm>
          <a:prstGeom prst="rect">
            <a:avLst/>
          </a:prstGeom>
          <a:noFill/>
        </p:spPr>
      </p:pic>
      <p:pic>
        <p:nvPicPr>
          <p:cNvPr id="107525" name="Picture 5" descr="Image0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276600"/>
            <a:ext cx="2990850" cy="3581400"/>
          </a:xfrm>
          <a:prstGeom prst="rect">
            <a:avLst/>
          </a:prstGeom>
          <a:noFill/>
        </p:spPr>
      </p:pic>
      <p:pic>
        <p:nvPicPr>
          <p:cNvPr id="107526" name="Picture 6" descr="Image1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76600"/>
            <a:ext cx="2743200" cy="3581400"/>
          </a:xfrm>
          <a:prstGeom prst="rect">
            <a:avLst/>
          </a:prstGeom>
          <a:noFill/>
        </p:spPr>
      </p:pic>
      <p:pic>
        <p:nvPicPr>
          <p:cNvPr id="107527" name="Picture 7" descr="Image09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0"/>
            <a:ext cx="2971800" cy="3352800"/>
          </a:xfrm>
          <a:prstGeom prst="rect">
            <a:avLst/>
          </a:prstGeom>
          <a:noFill/>
        </p:spPr>
      </p:pic>
      <p:sp>
        <p:nvSpPr>
          <p:cNvPr id="10752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638800" y="762000"/>
            <a:ext cx="3505200" cy="762000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fa-IR" sz="2800">
                <a:cs typeface="B Homa" pitchFamily="2" charset="-78"/>
              </a:rPr>
              <a:t>تخریب بر اثرعوامل فیزیکی</a:t>
            </a:r>
            <a:endParaRPr lang="en-US" sz="2800">
              <a:cs typeface="B Homa" pitchFamily="2" charset="-78"/>
            </a:endParaRPr>
          </a:p>
        </p:txBody>
      </p:sp>
      <p:pic>
        <p:nvPicPr>
          <p:cNvPr id="107529" name="Picture 9" descr="Image13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6588" y="2289175"/>
            <a:ext cx="3427412" cy="4568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Image0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47800"/>
            <a:ext cx="4057650" cy="5410200"/>
          </a:xfrm>
          <a:prstGeom prst="rect">
            <a:avLst/>
          </a:prstGeom>
          <a:noFill/>
        </p:spPr>
      </p:pic>
      <p:pic>
        <p:nvPicPr>
          <p:cNvPr id="117765" name="Picture 5" descr="Image1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6350" y="1447800"/>
            <a:ext cx="4057650" cy="5410200"/>
          </a:xfrm>
          <a:prstGeom prst="rect">
            <a:avLst/>
          </a:prstGeom>
          <a:noFill/>
        </p:spPr>
      </p:pic>
      <p:sp>
        <p:nvSpPr>
          <p:cNvPr id="11776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257800" y="762000"/>
            <a:ext cx="3505200" cy="762000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fa-IR" sz="2800">
                <a:cs typeface="B Homa" pitchFamily="2" charset="-78"/>
              </a:rPr>
              <a:t>تخریب بر اثرعوامل فیزیکی</a:t>
            </a:r>
            <a:endParaRPr lang="en-US" sz="28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b="1">
                <a:solidFill>
                  <a:schemeClr val="tx1"/>
                </a:solidFill>
                <a:cs typeface="Andalus" pitchFamily="2" charset="-78"/>
              </a:rPr>
              <a:t>   حذف مرمتهاي غير اصولي</a:t>
            </a:r>
            <a:endParaRPr lang="en-US" b="1">
              <a:solidFill>
                <a:schemeClr val="tx1"/>
              </a:solidFill>
              <a:cs typeface="Andalus" pitchFamily="2" charset="-78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286000"/>
            <a:ext cx="7772400" cy="4114800"/>
          </a:xfrm>
        </p:spPr>
        <p:txBody>
          <a:bodyPr/>
          <a:lstStyle/>
          <a:p>
            <a:r>
              <a:rPr lang="fa-IR" sz="2600">
                <a:cs typeface="Tahoma" pitchFamily="34" charset="0"/>
              </a:rPr>
              <a:t>به منظور بازگشت و حفظ اصالت و هماهنگي سيماي عمومي بنا ضروري است الحاقات و مرمتهاي غير اصولي بنا حذف گردد. از جمله اين موارد مي توان به كولر گازي و نور افكن ها و جعبه برق نصب شده در نماهاي بنا اشاره نمود . اين الحاقات باعث بر هم ريختگي تركيب كلي بنا شده است .</a:t>
            </a:r>
            <a:endParaRPr lang="en-US" sz="2600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 descr="Image2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4114800" cy="5257800"/>
          </a:xfrm>
          <a:prstGeom prst="rect">
            <a:avLst/>
          </a:prstGeom>
          <a:noFill/>
        </p:spPr>
      </p:pic>
      <p:pic>
        <p:nvPicPr>
          <p:cNvPr id="108549" name="Picture 5" descr="ضلع جنوب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200400"/>
            <a:ext cx="5029200" cy="3700463"/>
          </a:xfrm>
          <a:prstGeom prst="rect">
            <a:avLst/>
          </a:prstGeom>
          <a:noFill/>
        </p:spPr>
      </p:pic>
      <p:sp>
        <p:nvSpPr>
          <p:cNvPr id="10855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981200" y="685800"/>
            <a:ext cx="4114800" cy="7620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400">
                <a:cs typeface="B Homa" pitchFamily="2" charset="-78"/>
              </a:rPr>
              <a:t>الحاقات نامناسب افزوده شده به نما</a:t>
            </a:r>
            <a:endParaRPr lang="en-US" sz="2400">
              <a:cs typeface="B Homa" pitchFamily="2" charset="-78"/>
            </a:endParaRPr>
          </a:p>
        </p:txBody>
      </p:sp>
      <p:pic>
        <p:nvPicPr>
          <p:cNvPr id="108551" name="Picture 7" descr="Image1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3700" y="0"/>
            <a:ext cx="2400300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رشته كوه هاي شمالي و جنوبي دشت مشهد سبب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شكل گيري دره هاي حاصلخيزي در اين منطقه شده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است . دره وسيع و حاصلخيز كشف رود و دره هاي كم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 عرض و مصفاي بينالود همچون دره جاغرق و طرقبه 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 زشك  . شانديز . ...از آن جمله اند.</a:t>
            </a:r>
            <a:endParaRPr lang="en-US" sz="2600">
              <a:cs typeface="Tahoma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وجود چنين تنوعي در ارتفاعات شرايط اقليمي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متنوعي را در ناحيه شهري مشهد ايجاد كرده است.</a:t>
            </a:r>
            <a:endParaRPr lang="en-US" sz="2600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>
                <a:solidFill>
                  <a:schemeClr val="tx1"/>
                </a:solidFill>
                <a:latin typeface="Forte" pitchFamily="66" charset="0"/>
                <a:cs typeface="Andalus" pitchFamily="2" charset="-78"/>
              </a:rPr>
              <a:t>رودها</a:t>
            </a:r>
            <a:endParaRPr lang="en-US">
              <a:solidFill>
                <a:schemeClr val="tx1"/>
              </a:solidFill>
              <a:latin typeface="Forte" pitchFamily="66" charset="0"/>
              <a:cs typeface="Andalus" pitchFamily="2" charset="-78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800">
                <a:cs typeface="Tahoma" pitchFamily="34" charset="0"/>
              </a:rPr>
              <a:t>از جمله رودهاي مهم شهرستان مشهد مي توان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800">
                <a:cs typeface="Tahoma" pitchFamily="34" charset="0"/>
              </a:rPr>
              <a:t>به رودخانه كشف رود كه داراي جهت شمال غربي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800">
                <a:cs typeface="Tahoma" pitchFamily="34" charset="0"/>
              </a:rPr>
              <a:t>– جنوب شرقي است .از بلندي هاي هزار مسجد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800">
                <a:cs typeface="Tahoma" pitchFamily="34" charset="0"/>
              </a:rPr>
              <a:t>سرچشمه ميگيرد.پس از عبور از 8 كيلومتري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800">
                <a:cs typeface="Tahoma" pitchFamily="34" charset="0"/>
              </a:rPr>
              <a:t>شمال مشهد به طرف رودخانه هريررود جريان پيدا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800">
                <a:cs typeface="Tahoma" pitchFamily="34" charset="0"/>
              </a:rPr>
              <a:t>مي كند .شاخه هاي فرعي اين رودخانه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800">
                <a:cs typeface="Tahoma" pitchFamily="34" charset="0"/>
              </a:rPr>
              <a:t>عبارتست از : اخلمد و طرق و شانديز و رادكان و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800">
                <a:cs typeface="Tahoma" pitchFamily="34" charset="0"/>
              </a:rPr>
              <a:t>گلستان ... كه باعث ايجاد مناطق سر سبز در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800">
                <a:cs typeface="Tahoma" pitchFamily="34" charset="0"/>
              </a:rPr>
              <a:t>اطراف مشهد شده اند .</a:t>
            </a:r>
            <a:endParaRPr lang="en-US" sz="2800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SC014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98450"/>
            <a:ext cx="5507038" cy="6559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93038" cy="1462088"/>
          </a:xfrm>
        </p:spPr>
        <p:txBody>
          <a:bodyPr/>
          <a:lstStyle/>
          <a:p>
            <a:r>
              <a:rPr lang="fa-IR" sz="3200" b="1">
                <a:solidFill>
                  <a:schemeClr val="tx1"/>
                </a:solidFill>
                <a:cs typeface="Andalus" pitchFamily="2" charset="-78"/>
              </a:rPr>
              <a:t>ساختار استخوان بندي شهر مشهد در دوره صفويه و قاجار</a:t>
            </a:r>
            <a:endParaRPr lang="en-US" sz="3200" b="1">
              <a:solidFill>
                <a:schemeClr val="tx1"/>
              </a:solidFill>
              <a:cs typeface="Andalus" pitchFamily="2" charset="-78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الگوي ساختار كالبدي و استخوان بندي اصلي شهر 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مشهد خطي بوده است . حرم مطهر به صورت هسته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 اي دروسط اين خط (محور بالا خيابان و پايين خيابان )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 قرار دارد و ساير عناصري شهري به صورت هسته 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هاي پراكنده در مجاورت محور خطي قرار مي گيرند . 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اين محور به عنوان عنصر قوي در اين دوره نحوه استقرار 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فعاليت هاي شهري و چگونگي توسعه شهري در آينده را  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به خود معطوف مي كند .</a:t>
            </a:r>
            <a:endParaRPr lang="en-US" sz="2600">
              <a:cs typeface="Tahoma" pitchFamily="34" charset="0"/>
            </a:endParaRPr>
          </a:p>
          <a:p>
            <a:pPr>
              <a:buFont typeface="Wingdings" pitchFamily="2" charset="2"/>
              <a:buNone/>
            </a:pPr>
            <a:endParaRPr lang="en-US" sz="2600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ndalus" pitchFamily="2" charset="-7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ndalus" pitchFamily="2" charset="-78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730</TotalTime>
  <Words>949</Words>
  <Application>Microsoft Office PowerPoint</Application>
  <PresentationFormat>On-screen Show (4:3)</PresentationFormat>
  <Paragraphs>144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Tahoma</vt:lpstr>
      <vt:lpstr>Wingdings</vt:lpstr>
      <vt:lpstr>Andalus</vt:lpstr>
      <vt:lpstr>Forte</vt:lpstr>
      <vt:lpstr>B Homa</vt:lpstr>
      <vt:lpstr>Blends</vt:lpstr>
      <vt:lpstr>فرهنگسراي بهشت</vt:lpstr>
      <vt:lpstr>معرفي جغرافياي سياسي شهر مشهد</vt:lpstr>
      <vt:lpstr>معرفي جغرافياي اجتماعي شهر مشهد</vt:lpstr>
      <vt:lpstr>معرفي جغرافياي طبيعي شهر مشهد</vt:lpstr>
      <vt:lpstr>Slide 5</vt:lpstr>
      <vt:lpstr>رودها</vt:lpstr>
      <vt:lpstr>Slide 7</vt:lpstr>
      <vt:lpstr>Slide 8</vt:lpstr>
      <vt:lpstr>ساختار استخوان بندي شهر مشهد در دوره صفويه و قاجار</vt:lpstr>
      <vt:lpstr>Slide 10</vt:lpstr>
      <vt:lpstr>Slide 11</vt:lpstr>
      <vt:lpstr>Slide 12</vt:lpstr>
      <vt:lpstr>مطالعات تاريخي فرهنگسراي بهشت</vt:lpstr>
      <vt:lpstr>تاريخچه و وجه تسميه </vt:lpstr>
      <vt:lpstr>عكس هوايي مشهد و موقعيت فرهنگسراي بهشت 1335 </vt:lpstr>
      <vt:lpstr>فرهنگسراي بهشت </vt:lpstr>
      <vt:lpstr>Slide 17</vt:lpstr>
      <vt:lpstr>Slide 18</vt:lpstr>
      <vt:lpstr>مطالعه و شناخت كالبدي بنا </vt:lpstr>
      <vt:lpstr>Slide 20</vt:lpstr>
      <vt:lpstr>Slide 21</vt:lpstr>
      <vt:lpstr>Slide 22</vt:lpstr>
      <vt:lpstr>Slide 23</vt:lpstr>
      <vt:lpstr>Slide 24</vt:lpstr>
      <vt:lpstr>پلان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   _رطوبت </vt:lpstr>
      <vt:lpstr>Slide 34</vt:lpstr>
      <vt:lpstr>Slide 35</vt:lpstr>
      <vt:lpstr>Slide 36</vt:lpstr>
      <vt:lpstr>Slide 37</vt:lpstr>
      <vt:lpstr>   _تابش نور خورشيد </vt:lpstr>
      <vt:lpstr>Slide 39</vt:lpstr>
      <vt:lpstr>    _مرمت ها ي غير اصولي </vt:lpstr>
      <vt:lpstr>Slide 41</vt:lpstr>
      <vt:lpstr>Slide 42</vt:lpstr>
      <vt:lpstr>Slide 43</vt:lpstr>
      <vt:lpstr>   _تخریب بر اثر عوامل فیزیکی </vt:lpstr>
      <vt:lpstr>Slide 45</vt:lpstr>
      <vt:lpstr>Slide 46</vt:lpstr>
      <vt:lpstr>Slide 47</vt:lpstr>
      <vt:lpstr>   حذف مرمتهاي غير اصولي</vt:lpstr>
      <vt:lpstr>Slide 49</vt:lpstr>
    </vt:vector>
  </TitlesOfParts>
  <Company>2000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مطالعات تاريخي فرهنگسراي بهشت</dc:title>
  <dc:creator>2000</dc:creator>
  <cp:lastModifiedBy>MARYAM</cp:lastModifiedBy>
  <cp:revision>26</cp:revision>
  <dcterms:created xsi:type="dcterms:W3CDTF">2007-09-25T03:22:42Z</dcterms:created>
  <dcterms:modified xsi:type="dcterms:W3CDTF">2009-11-15T08:15:40Z</dcterms:modified>
</cp:coreProperties>
</file>